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86" r:id="rId4"/>
    <p:sldId id="281" r:id="rId5"/>
    <p:sldId id="272" r:id="rId6"/>
    <p:sldId id="276" r:id="rId7"/>
    <p:sldId id="267" r:id="rId8"/>
    <p:sldId id="273" r:id="rId9"/>
    <p:sldId id="282" r:id="rId10"/>
    <p:sldId id="263" r:id="rId11"/>
    <p:sldId id="284" r:id="rId12"/>
    <p:sldId id="285" r:id="rId13"/>
    <p:sldId id="283" r:id="rId14"/>
    <p:sldId id="275" r:id="rId15"/>
    <p:sldId id="277" r:id="rId16"/>
    <p:sldId id="269" r:id="rId17"/>
    <p:sldId id="261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8137"/>
    <a:srgbClr val="8D764C"/>
    <a:srgbClr val="93634C"/>
    <a:srgbClr val="94634C"/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633" autoAdjust="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79BAD349-B9EB-4F13-A7FB-8E6D1FFE7F33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667E79AB-D2BB-44CC-9539-B5CBF73A6F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5265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B34EC-159B-4A3A-87D2-1E7EF676D2CD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8087D-3E67-4FFF-9F16-CC19C9B1C2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64117-D24D-4572-A096-190A8FDF3869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03E84-E5C6-4D79-9B69-B8302A1BAE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01E94-3DA1-4D39-A92D-3DBAA0FF424F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C985F-09B6-43B8-BD0F-5CC5FA1EEC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B34EC-159B-4A3A-87D2-1E7EF676D2CD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8087D-3E67-4FFF-9F16-CC19C9B1C25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695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7EEF0-941E-4F8E-A886-1246C774109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B0F7-F4BB-49B1-94C8-419519514C7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492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643E-B6D0-4D16-AC8F-74A9F50551FA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A04BF-9DC1-4757-BC82-F38A00F6EE2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22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4870B-AE4B-4EAB-BC54-3F81608F810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8DC30-E23B-4AF1-99E7-0D7F42B7328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637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C720B-9EC3-4630-B122-161A6A6C65E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3E6F-BA2E-4241-A571-7E76A3FA90C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81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40AB1-0F28-4471-91C8-24F78067759C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1EAED-AEC8-4A53-BF9E-32047EBAD2E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69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69A4-DAEB-4612-9944-D1F8E039B33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30166-612A-4AEC-A740-A6A98232A2D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04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D6A1F-C0AF-4FCF-97BD-09B2DC636C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73F4-0A38-42FA-9D87-570CEF39887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10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7EEF0-941E-4F8E-A886-1246C7741092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B0F7-F4BB-49B1-94C8-419519514C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8BE-4255-4A0A-93D6-30FCBFD1F2B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99E7-0C8B-4C15-AE62-51A0588B445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87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64117-D24D-4572-A096-190A8FDF3869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03E84-E5C6-4D79-9B69-B8302A1BAEE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20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01E94-3DA1-4D39-A92D-3DBAA0FF424F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C985F-09B6-43B8-BD0F-5CC5FA1EEC8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7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643E-B6D0-4D16-AC8F-74A9F50551FA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A04BF-9DC1-4757-BC82-F38A00F6EE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4870B-AE4B-4EAB-BC54-3F81608F8108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8DC30-E23B-4AF1-99E7-0D7F42B732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C720B-9EC3-4630-B122-161A6A6C65E9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3E6F-BA2E-4241-A571-7E76A3FA90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40AB1-0F28-4471-91C8-24F78067759C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1EAED-AEC8-4A53-BF9E-32047EBAD2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69A4-DAEB-4612-9944-D1F8E039B330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30166-612A-4AEC-A740-A6A98232A2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D6A1F-C0AF-4FCF-97BD-09B2DC636C83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73F4-0A38-42FA-9D87-570CEF3988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8BE-4255-4A0A-93D6-30FCBFD1F2B4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F99E7-0C8B-4C15-AE62-51A0588B44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70A0F4-D975-48C6-B0BC-0C35DD2C33AD}" type="datetimeFigureOut">
              <a:rPr lang="zh-CN" altLang="en-US"/>
              <a:pPr>
                <a:defRPr/>
              </a:pPr>
              <a:t>2017/3/2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C1D73A4-2A51-47A7-A35A-C9E8A76BA7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70A0F4-D975-48C6-B0BC-0C35DD2C33AD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2017/3/2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C1D73A4-2A51-47A7-A35A-C9E8A76BA77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1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466778" y="1340768"/>
            <a:ext cx="48577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2017</a:t>
            </a:r>
            <a:r>
              <a:rPr lang="zh-CN" altLang="en-US" sz="3200" b="1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年建账培训</a:t>
            </a:r>
            <a:endParaRPr lang="en-US" altLang="zh-CN" sz="2800" b="1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  <a:p>
            <a:r>
              <a:rPr lang="zh-CN" altLang="en-US" sz="1200" b="1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                   </a:t>
            </a:r>
            <a:endParaRPr lang="zh-CN" altLang="en-US" b="1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499992" y="1928813"/>
            <a:ext cx="424847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923928" y="5035823"/>
            <a:ext cx="36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西城区财政局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3310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、政府会计</a:t>
            </a: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制度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1475657" y="2564904"/>
            <a:ext cx="698477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国务院</a:t>
            </a:r>
            <a:endParaRPr lang="en-US" altLang="zh-CN" sz="32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国务院关于批转财政部权责发生制政府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综合财务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报告制度改革方案的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通知（国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发</a:t>
            </a:r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〔2014〕63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号）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90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3310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、政府会计</a:t>
            </a: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制度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1403887" y="2276872"/>
            <a:ext cx="69847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权责发生制政府综合财务报告制度改革</a:t>
            </a:r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方案</a:t>
            </a:r>
            <a:endParaRPr lang="en-US" altLang="zh-CN" sz="32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—</a:t>
            </a:r>
            <a:r>
              <a:rPr lang="zh-CN" altLang="en-US" sz="320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建立健全政府会计核算</a:t>
            </a:r>
            <a:r>
              <a:rPr lang="zh-CN" altLang="en-US" sz="32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体系</a:t>
            </a:r>
            <a:endParaRPr lang="en-US" altLang="zh-CN" sz="32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—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建立健全政府财务报告体系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—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建立健全政府财务报告审计和公开机制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—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建立健全政府财务报告分析应用体系</a:t>
            </a:r>
          </a:p>
        </p:txBody>
      </p:sp>
    </p:spTree>
    <p:extLst>
      <p:ext uri="{BB962C8B-B14F-4D97-AF65-F5344CB8AC3E}">
        <p14:creationId xmlns:p14="http://schemas.microsoft.com/office/powerpoint/2010/main" val="423659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3310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、政府会计</a:t>
            </a: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制度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1475656" y="2564904"/>
            <a:ext cx="739337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政府会计准则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基本准则 ：</a:t>
            </a:r>
            <a:r>
              <a:rPr lang="zh-CN" altLang="en-US" sz="32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确认、计量</a:t>
            </a:r>
            <a:endParaRPr lang="en-US" altLang="zh-CN" sz="3200" dirty="0" smtClean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具体准则：存货、投资、固定资产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  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无形资产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具体准则的操作指南</a:t>
            </a:r>
            <a:endParaRPr lang="en-US" altLang="zh-CN" sz="32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—</a:t>
            </a:r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会计制度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320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记录、报告</a:t>
            </a:r>
            <a:endParaRPr lang="zh-CN" altLang="en-US" sz="32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95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3310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、政府会计</a:t>
            </a: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制度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853341" y="2564904"/>
            <a:ext cx="808586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政府会计制度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行政事业一套制度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财务会计科目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(74)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、预算会计科目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(28)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平行记账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(339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种业务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)</a:t>
            </a: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财务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软件功能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大调整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预计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2017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年发布，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2018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年施行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83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2"/>
            <a:ext cx="9036496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55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3310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、会计证拟取消</a:t>
            </a:r>
            <a:endParaRPr lang="zh-CN" altLang="en-US" sz="32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1403615" y="2796354"/>
            <a:ext cx="555312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完全取消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保留证书，由行业协会管理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转为初级职称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会计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队伍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建设：初任培训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</a:t>
            </a:r>
            <a:endParaRPr lang="zh-CN" altLang="en-US" sz="32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01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5000625" y="1428750"/>
            <a:ext cx="48577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dirty="0" smtClean="0">
                <a:latin typeface="Calibri" pitchFamily="34" charset="0"/>
              </a:rPr>
              <a:t>                     谢谢！</a:t>
            </a:r>
            <a:endParaRPr lang="en-US" altLang="zh-CN" sz="2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1200" dirty="0">
                <a:latin typeface="微软雅黑" pitchFamily="34" charset="-122"/>
                <a:ea typeface="微软雅黑" pitchFamily="34" charset="-122"/>
              </a:rPr>
              <a:t>                   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5072063" y="1928813"/>
            <a:ext cx="30003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37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971600" y="1340768"/>
            <a:ext cx="34563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prstClr val="black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2017</a:t>
            </a:r>
            <a:r>
              <a:rPr lang="zh-CN" altLang="en-US" sz="3200" b="1" dirty="0" smtClean="0">
                <a:solidFill>
                  <a:prstClr val="black"/>
                </a:solidFill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年建账培训</a:t>
            </a:r>
            <a:endParaRPr lang="zh-CN" altLang="en-US" b="1" dirty="0">
              <a:solidFill>
                <a:prstClr val="black"/>
              </a:solidFill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251520" y="1923874"/>
            <a:ext cx="3744416" cy="4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483765" y="2412425"/>
            <a:ext cx="5735201" cy="584527"/>
            <a:chOff x="566" y="-73"/>
            <a:chExt cx="2498" cy="395"/>
          </a:xfrm>
        </p:grpSpPr>
        <p:sp>
          <p:nvSpPr>
            <p:cNvPr id="8" name="Rectangle 50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6" y="-73"/>
              <a:ext cx="2430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algn="ctr"/>
              <a:r>
                <a:rPr lang="zh-CN" altLang="en-US" sz="3200" dirty="0" smtClean="0">
                  <a:solidFill>
                    <a:srgbClr val="002060"/>
                  </a:solidFill>
                </a:rPr>
                <a:t>一、最新会计政策</a:t>
              </a:r>
              <a:endParaRPr lang="zh-CN" altLang="en-US" sz="3200" dirty="0">
                <a:solidFill>
                  <a:srgbClr val="002060"/>
                </a:solidFill>
              </a:endParaRPr>
            </a:p>
          </p:txBody>
        </p:sp>
        <p:sp>
          <p:nvSpPr>
            <p:cNvPr id="9" name="Line 51"/>
            <p:cNvSpPr>
              <a:spLocks noChangeShapeType="1"/>
            </p:cNvSpPr>
            <p:nvPr/>
          </p:nvSpPr>
          <p:spPr bwMode="auto">
            <a:xfrm>
              <a:off x="786" y="303"/>
              <a:ext cx="2278" cy="0"/>
            </a:xfrm>
            <a:prstGeom prst="line">
              <a:avLst/>
            </a:prstGeom>
            <a:noFill/>
            <a:ln w="9525">
              <a:solidFill>
                <a:srgbClr val="99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oup 15"/>
          <p:cNvGrpSpPr>
            <a:grpSpLocks/>
          </p:cNvGrpSpPr>
          <p:nvPr/>
        </p:nvGrpSpPr>
        <p:grpSpPr bwMode="auto">
          <a:xfrm>
            <a:off x="2661989" y="2988816"/>
            <a:ext cx="5556101" cy="584200"/>
            <a:chOff x="742" y="-63"/>
            <a:chExt cx="2772" cy="368"/>
          </a:xfrm>
        </p:grpSpPr>
        <p:sp>
          <p:nvSpPr>
            <p:cNvPr id="12" name="Rectangle 6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42" y="-63"/>
              <a:ext cx="271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algn="ctr"/>
              <a:r>
                <a:rPr lang="zh-CN" altLang="en-US" sz="3200" dirty="0" smtClean="0">
                  <a:solidFill>
                    <a:srgbClr val="002060"/>
                  </a:solidFill>
                </a:rPr>
                <a:t>二、讲解软件操作</a:t>
              </a:r>
              <a:endParaRPr lang="en-US" altLang="zh-CN" sz="3200" dirty="0">
                <a:solidFill>
                  <a:srgbClr val="002060"/>
                </a:solidFill>
              </a:endParaRPr>
            </a:p>
          </p:txBody>
        </p:sp>
        <p:sp>
          <p:nvSpPr>
            <p:cNvPr id="13" name="Line 62"/>
            <p:cNvSpPr>
              <a:spLocks noChangeShapeType="1"/>
            </p:cNvSpPr>
            <p:nvPr/>
          </p:nvSpPr>
          <p:spPr bwMode="auto">
            <a:xfrm>
              <a:off x="905" y="288"/>
              <a:ext cx="2609" cy="15"/>
            </a:xfrm>
            <a:prstGeom prst="line">
              <a:avLst/>
            </a:prstGeom>
            <a:noFill/>
            <a:ln w="9525">
              <a:solidFill>
                <a:srgbClr val="7BA6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2661989" y="3636888"/>
            <a:ext cx="5556101" cy="584200"/>
            <a:chOff x="742" y="-63"/>
            <a:chExt cx="2772" cy="368"/>
          </a:xfrm>
        </p:grpSpPr>
        <p:sp>
          <p:nvSpPr>
            <p:cNvPr id="15" name="Rectangle 6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42" y="-63"/>
              <a:ext cx="271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1pPr>
              <a:lvl2pPr marL="742950" indent="-28575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2pPr>
              <a:lvl3pPr marL="11430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3pPr>
              <a:lvl4pPr marL="16002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4pPr>
              <a:lvl5pPr marL="2057400" indent="-228600"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2800" b="1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defRPr>
              </a:lvl9pPr>
            </a:lstStyle>
            <a:p>
              <a:pPr algn="ctr"/>
              <a:r>
                <a:rPr lang="zh-CN" altLang="en-US" sz="3200" dirty="0" smtClean="0">
                  <a:solidFill>
                    <a:srgbClr val="002060"/>
                  </a:solidFill>
                </a:rPr>
                <a:t>三、完成初始化</a:t>
              </a:r>
              <a:endParaRPr lang="en-US" altLang="zh-CN" sz="3200" dirty="0">
                <a:solidFill>
                  <a:srgbClr val="002060"/>
                </a:solidFill>
              </a:endParaRPr>
            </a:p>
          </p:txBody>
        </p:sp>
        <p:sp>
          <p:nvSpPr>
            <p:cNvPr id="16" name="Line 62"/>
            <p:cNvSpPr>
              <a:spLocks noChangeShapeType="1"/>
            </p:cNvSpPr>
            <p:nvPr/>
          </p:nvSpPr>
          <p:spPr bwMode="auto">
            <a:xfrm>
              <a:off x="905" y="303"/>
              <a:ext cx="2609" cy="0"/>
            </a:xfrm>
            <a:prstGeom prst="line">
              <a:avLst/>
            </a:prstGeom>
            <a:noFill/>
            <a:ln w="9525">
              <a:solidFill>
                <a:srgbClr val="7BA6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598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466778" y="1340768"/>
            <a:ext cx="4857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一、最新会计政策</a:t>
            </a:r>
            <a:endParaRPr lang="zh-CN" altLang="en-US" sz="3200" b="1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4499992" y="1928813"/>
            <a:ext cx="424847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483768" y="2836093"/>
            <a:ext cx="59766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行政事业单位内控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政府会计制度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会计从业资格证书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858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2201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、单位内控</a:t>
            </a:r>
            <a:endParaRPr lang="zh-CN" alt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987570" y="2780928"/>
            <a:ext cx="682751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深化单位内控是一段时期工作重点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大检查      财政监督     绩效评价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 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单位内控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每年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进行单位内控评价（决算表）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>
            <a:off x="2915816" y="4077072"/>
            <a:ext cx="504056" cy="0"/>
          </a:xfrm>
          <a:prstGeom prst="straightConnector1">
            <a:avLst/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5148064" y="4077072"/>
            <a:ext cx="504056" cy="0"/>
          </a:xfrm>
          <a:prstGeom prst="straightConnector1">
            <a:avLst/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202657" y="4581128"/>
            <a:ext cx="504056" cy="0"/>
          </a:xfrm>
          <a:prstGeom prst="straightConnector1">
            <a:avLst/>
          </a:prstGeom>
          <a:ln w="539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3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2201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、单位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内控</a:t>
            </a:r>
          </a:p>
        </p:txBody>
      </p:sp>
      <p:sp>
        <p:nvSpPr>
          <p:cNvPr id="4" name="矩形 3"/>
          <p:cNvSpPr/>
          <p:nvPr/>
        </p:nvSpPr>
        <p:spPr>
          <a:xfrm>
            <a:off x="1175931" y="2348880"/>
            <a:ext cx="69576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十八届四中全会：</a:t>
            </a:r>
          </a:p>
          <a:p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       对财政资金分配使用、国有资产监管、政府投资、政府采购、公共资源转让、公共工程建设等权力集中的部门和岗位实行分事行权、分岗设权、分级授权，定期轮岗，强化内部流程控制，防止权力滥用</a:t>
            </a:r>
          </a:p>
        </p:txBody>
      </p:sp>
    </p:spTree>
    <p:extLst>
      <p:ext uri="{BB962C8B-B14F-4D97-AF65-F5344CB8AC3E}">
        <p14:creationId xmlns:p14="http://schemas.microsoft.com/office/powerpoint/2010/main" val="6406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2201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、单位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内控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1816222" y="2420888"/>
            <a:ext cx="594585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编制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支出操作指南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》</a:t>
            </a: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支出经济分类，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常用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类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67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款</a:t>
            </a:r>
            <a:endParaRPr lang="en-US" altLang="zh-CN" sz="32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内容说明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审批流程及权限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预算编制及执行标准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会计核算</a:t>
            </a:r>
            <a:endParaRPr lang="zh-CN" altLang="en-US" sz="32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48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2201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、单位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内控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987570" y="2780928"/>
            <a:ext cx="768888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财务操作手册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软件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操作、标准会计科目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单位内控手册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（参考模板）：经济活动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风险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控制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支出操作指南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3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细化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、规范日常财务活动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80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2201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、单位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内控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987570" y="2780928"/>
            <a:ext cx="768888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行政事业单位内部控制报告管理制度（试行）</a:t>
            </a:r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（财会</a:t>
            </a:r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[2017]1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号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   年度终了，编报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本单位年度内部控制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报告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     2016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年报告，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日完成（全国）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69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3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4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5125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点击添加文本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467544" y="908720"/>
            <a:ext cx="4478338" cy="10541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45813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圆角矩形 12"/>
          <p:cNvSpPr/>
          <p:nvPr/>
        </p:nvSpPr>
        <p:spPr>
          <a:xfrm>
            <a:off x="626393" y="964283"/>
            <a:ext cx="4117975" cy="96837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ECECEC"/>
              </a:gs>
              <a:gs pos="48300">
                <a:schemeClr val="bg1"/>
              </a:gs>
              <a:gs pos="92000">
                <a:srgbClr val="E6E6E6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椭圆 2"/>
          <p:cNvSpPr/>
          <p:nvPr/>
        </p:nvSpPr>
        <p:spPr>
          <a:xfrm>
            <a:off x="4413253" y="940210"/>
            <a:ext cx="483022" cy="966045"/>
          </a:xfrm>
          <a:custGeom>
            <a:avLst/>
            <a:gdLst/>
            <a:ahLst/>
            <a:cxnLst/>
            <a:rect l="l" t="t" r="r" b="b"/>
            <a:pathLst>
              <a:path w="396044" h="792088">
                <a:moveTo>
                  <a:pt x="0" y="0"/>
                </a:moveTo>
                <a:cubicBezTo>
                  <a:pt x="218729" y="0"/>
                  <a:pt x="396044" y="177315"/>
                  <a:pt x="396044" y="396044"/>
                </a:cubicBezTo>
                <a:cubicBezTo>
                  <a:pt x="396044" y="614773"/>
                  <a:pt x="218729" y="792088"/>
                  <a:pt x="0" y="792088"/>
                </a:cubicBezTo>
                <a:close/>
              </a:path>
            </a:pathLst>
          </a:custGeom>
          <a:solidFill>
            <a:srgbClr val="458137"/>
          </a:solidFill>
          <a:ln w="6350">
            <a:noFill/>
          </a:ln>
          <a:effectLst>
            <a:innerShdw blurRad="114300">
              <a:srgbClr val="458137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椭圆 2"/>
          <p:cNvSpPr/>
          <p:nvPr/>
        </p:nvSpPr>
        <p:spPr>
          <a:xfrm>
            <a:off x="4616185" y="1070238"/>
            <a:ext cx="243847" cy="702578"/>
          </a:xfrm>
          <a:custGeom>
            <a:avLst/>
            <a:gdLst/>
            <a:ahLst/>
            <a:cxnLst/>
            <a:rect l="l" t="t" r="r" b="b"/>
            <a:pathLst>
              <a:path w="241245" h="695082">
                <a:moveTo>
                  <a:pt x="0" y="0"/>
                </a:moveTo>
                <a:cubicBezTo>
                  <a:pt x="141818" y="60216"/>
                  <a:pt x="241245" y="200784"/>
                  <a:pt x="241245" y="364573"/>
                </a:cubicBezTo>
                <a:cubicBezTo>
                  <a:pt x="241245" y="502853"/>
                  <a:pt x="170378" y="624580"/>
                  <a:pt x="62759" y="695082"/>
                </a:cubicBezTo>
                <a:cubicBezTo>
                  <a:pt x="122883" y="606911"/>
                  <a:pt x="157947" y="500337"/>
                  <a:pt x="157947" y="385573"/>
                </a:cubicBezTo>
                <a:cubicBezTo>
                  <a:pt x="157947" y="235315"/>
                  <a:pt x="97840" y="99096"/>
                  <a:pt x="0" y="0"/>
                </a:cubicBezTo>
                <a:close/>
              </a:path>
            </a:pathLst>
          </a:custGeom>
          <a:gradFill flip="none" rotWithShape="1">
            <a:gsLst>
              <a:gs pos="33000">
                <a:schemeClr val="bg1">
                  <a:alpha val="0"/>
                </a:schemeClr>
              </a:gs>
              <a:gs pos="92000">
                <a:schemeClr val="bg1"/>
              </a:gs>
            </a:gsLst>
            <a:lin ang="0" scaled="1"/>
            <a:tileRect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16" name="等腰三角形 15"/>
          <p:cNvSpPr/>
          <p:nvPr/>
        </p:nvSpPr>
        <p:spPr>
          <a:xfrm rot="5400000">
            <a:off x="4512816" y="1327070"/>
            <a:ext cx="217487" cy="18891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170" name="矩形 12"/>
          <p:cNvSpPr>
            <a:spLocks noChangeArrowheads="1"/>
          </p:cNvSpPr>
          <p:nvPr/>
        </p:nvSpPr>
        <p:spPr bwMode="auto">
          <a:xfrm>
            <a:off x="694015" y="1124744"/>
            <a:ext cx="3310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200" b="1" dirty="0" smtClean="0">
                <a:latin typeface="微软雅黑" pitchFamily="34" charset="-122"/>
                <a:ea typeface="微软雅黑" pitchFamily="34" charset="-122"/>
              </a:rPr>
              <a:t>、政府会计</a:t>
            </a:r>
            <a:r>
              <a:rPr lang="zh-CN" altLang="en-US" sz="3200" b="1" dirty="0">
                <a:latin typeface="微软雅黑" pitchFamily="34" charset="-122"/>
                <a:ea typeface="微软雅黑" pitchFamily="34" charset="-122"/>
              </a:rPr>
              <a:t>制度</a:t>
            </a:r>
          </a:p>
        </p:txBody>
      </p:sp>
      <p:sp>
        <p:nvSpPr>
          <p:cNvPr id="5172" name="矩形 14"/>
          <p:cNvSpPr>
            <a:spLocks noChangeArrowheads="1"/>
          </p:cNvSpPr>
          <p:nvPr/>
        </p:nvSpPr>
        <p:spPr bwMode="auto">
          <a:xfrm>
            <a:off x="1475657" y="2564904"/>
            <a:ext cx="698477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市场经济国家标准</a:t>
            </a:r>
            <a:endParaRPr lang="en-US" altLang="zh-CN" sz="32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符合国际财会标准的财务报告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3200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十八</a:t>
            </a:r>
            <a:r>
              <a:rPr lang="zh-CN" altLang="en-US" sz="3200" dirty="0" smtClean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届三中全会</a:t>
            </a:r>
            <a:endParaRPr lang="en-US" altLang="zh-CN" sz="3200" dirty="0" smtClean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32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    —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建立权责发生制的政府综合财务报告制度</a:t>
            </a:r>
            <a:endParaRPr lang="zh-CN" altLang="en-US" sz="32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41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4266</TotalTime>
  <Words>620</Words>
  <Application>Microsoft Office PowerPoint</Application>
  <PresentationFormat>全屏显示(4:3)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杨琦</cp:lastModifiedBy>
  <cp:revision>341</cp:revision>
  <dcterms:created xsi:type="dcterms:W3CDTF">2013-10-30T09:04:50Z</dcterms:created>
  <dcterms:modified xsi:type="dcterms:W3CDTF">2017-03-02T02:13:52Z</dcterms:modified>
</cp:coreProperties>
</file>